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6" r:id="rId3"/>
    <p:sldId id="256" r:id="rId4"/>
    <p:sldId id="258" r:id="rId5"/>
    <p:sldId id="257" r:id="rId6"/>
    <p:sldId id="271" r:id="rId7"/>
    <p:sldId id="260" r:id="rId8"/>
    <p:sldId id="267" r:id="rId9"/>
    <p:sldId id="261" r:id="rId10"/>
    <p:sldId id="262" r:id="rId11"/>
    <p:sldId id="263" r:id="rId12"/>
    <p:sldId id="264" r:id="rId13"/>
    <p:sldId id="268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99FF66"/>
    <a:srgbClr val="33CCFF"/>
    <a:srgbClr val="FF99FF"/>
    <a:srgbClr val="FF66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5815D-7AA9-4058-AE50-8963B6411901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1F465-2B32-426A-B83F-6C9B82069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81343-1AB3-4AEF-90EE-9DE45C7AF6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EA405-C121-4E8D-96BF-2133DAC1B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EA405-C121-4E8D-96BF-2133DAC1BB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tile tx="0" ty="0" sx="100000" sy="100000" flip="x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11/27/2020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11.rc-buzuluk.ru/images/misli_html_m658e97f.gif" TargetMode="External"/><Relationship Id="rId7" Type="http://schemas.openxmlformats.org/officeDocument/2006/relationships/hyperlink" Target="http://letopisi.likt590.ru/lib/exe/fetch.php/2009-2010:95777332.gif?w=400" TargetMode="External"/><Relationship Id="rId2" Type="http://schemas.openxmlformats.org/officeDocument/2006/relationships/hyperlink" Target="http://pp.pl.ua/wp-content/uploads/cache/2613_NpAdvHov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intpleasant.k12.nj.us/NELLIE/teacher_pages/jthorn/images/Teacher.gif" TargetMode="External"/><Relationship Id="rId5" Type="http://schemas.openxmlformats.org/officeDocument/2006/relationships/hyperlink" Target="http://74210s118.edusite.ru/images/schoolboy0.jpg" TargetMode="External"/><Relationship Id="rId4" Type="http://schemas.openxmlformats.org/officeDocument/2006/relationships/hyperlink" Target="http://www.sunhome.ru/UsersGallery/foto/122008/2382713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очно-заочные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курсы повышения квалификации по теме: «Управление образовательной деятельностью в соответствии с ФГОС НОО» 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18.11.2020г. по 27.11.2020г.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56992"/>
            <a:ext cx="4485184" cy="160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учебной работе МАОУ СОШ №8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 Красноармейский район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Бондаренко Инна Леонидовна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429684" cy="6397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826"/>
                <a:gridCol w="1785950"/>
                <a:gridCol w="2607487"/>
                <a:gridCol w="2107421"/>
              </a:tblGrid>
              <a:tr h="907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Самостоятельная работа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самопроверкой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этапа: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изученного материала..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проблемно-поисковый, 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наглядный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работа с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ормирования практических навыков нахождения площади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мотивации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создание ситуации успеха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индивидуальная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Чертили прямоугольник,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решали задачу по плану,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самопроверка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429684" cy="64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074"/>
                <a:gridCol w="1785950"/>
                <a:gridCol w="2893239"/>
                <a:gridCol w="2107421"/>
              </a:tblGrid>
              <a:tr h="907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этап. Включение в систему знаний и повторение.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этапа: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формирование навыков решения задач на повторение и закрепление изученного материала.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проблемно-поисковый, 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словесный, с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способствовать развитию умений устанавливать причинно-следственные связи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применять раннее полученных знаний на практике,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полученных знаний.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мотивации –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побуждение к поиску, самооценка и коррекция своей деятельности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индивидуальная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составляли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задачу по краткой записи,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решали с объяснением,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выполняли задания разного уровня с самопроверкой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429684" cy="6397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7421"/>
                <a:gridCol w="1893107"/>
                <a:gridCol w="2321735"/>
                <a:gridCol w="2107421"/>
              </a:tblGrid>
              <a:tr h="907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 Рефлексия деятельности (итог урока).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этапа: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Обобщение всей работы. Само оценивание.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целью стимулирования деятельности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учащихся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мотивации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стимулирующее оценивание, самооценка и коррекция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своей деятельности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–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Подводили итог урока,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Выполняли рефлексию своей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Картинка 165 из 1348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000372"/>
            <a:ext cx="2500330" cy="3279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а 6 из 3763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97152"/>
            <a:ext cx="1851923" cy="19091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73616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рефлексия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В чем новизна современного урока»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2627784" y="2348880"/>
            <a:ext cx="5853336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2771800" y="2276872"/>
            <a:ext cx="5853336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Grp="1"/>
          </p:cNvSpPr>
          <p:nvPr>
            <p:ph idx="1"/>
          </p:nvPr>
        </p:nvSpPr>
        <p:spPr>
          <a:xfrm>
            <a:off x="539552" y="1844824"/>
            <a:ext cx="8100392" cy="41764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/>
              <a:t>наличие у детей познавательного мотива (желания узнать, открыть, научиться) и конкретной учебной цели (понимания того, что именно нужно выяснить, освоить);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выполнение учениками определённых действий для приобретения недостающих знаний;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выявление и освоение учащимися способа действия, позволяющего осознанно применять приобретённые знания;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формирование у школьников умения контролировать свои действия – как после их завершения, так и по ходу;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включение содержания обучения в контекст решения значимых жизненных задач.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информационных источников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2000" u="sng" dirty="0" smtClean="0">
                <a:hlinkClick r:id="rId2"/>
              </a:rPr>
              <a:t>http://pp.pl.ua/wp-content/uploads/cache/2613_NpAdvHover.jpg</a:t>
            </a:r>
            <a:r>
              <a:rPr lang="ru-RU" sz="2000" dirty="0" smtClean="0"/>
              <a:t> </a:t>
            </a:r>
          </a:p>
          <a:p>
            <a:pPr lvl="0"/>
            <a:r>
              <a:rPr lang="ru-RU" sz="2000" u="sng" dirty="0" smtClean="0">
                <a:hlinkClick r:id="rId3"/>
              </a:rPr>
              <a:t>http://school11.rc-buzuluk.ru/images/misli_html_m658e97f.gif</a:t>
            </a:r>
            <a:r>
              <a:rPr lang="ru-RU" sz="2000" dirty="0" smtClean="0"/>
              <a:t> </a:t>
            </a:r>
          </a:p>
          <a:p>
            <a:pPr lvl="0"/>
            <a:r>
              <a:rPr lang="ru-RU" sz="2000" u="sng" dirty="0" smtClean="0">
                <a:hlinkClick r:id="rId4"/>
              </a:rPr>
              <a:t>http://www.sunhome.ru/UsersGallery/foto/122008/2382713.jpg</a:t>
            </a:r>
            <a:r>
              <a:rPr lang="ru-RU" sz="2000" dirty="0" smtClean="0"/>
              <a:t> </a:t>
            </a:r>
          </a:p>
          <a:p>
            <a:pPr lvl="0"/>
            <a:r>
              <a:rPr lang="ru-RU" sz="2000" u="sng" dirty="0" smtClean="0">
                <a:hlinkClick r:id="rId5"/>
              </a:rPr>
              <a:t>http://74210s118.edusite.ru/images/schoolboy0.jpg</a:t>
            </a:r>
            <a:r>
              <a:rPr lang="ru-RU" sz="2000" dirty="0" smtClean="0"/>
              <a:t> </a:t>
            </a:r>
          </a:p>
          <a:p>
            <a:r>
              <a:rPr lang="ru-RU" sz="2000" u="sng" dirty="0" smtClean="0">
                <a:hlinkClick r:id="rId6"/>
              </a:rPr>
              <a:t>http://www.pointpleasant.k12.</a:t>
            </a:r>
            <a:r>
              <a:rPr lang="en-US" sz="2000" u="sng" dirty="0" err="1" smtClean="0">
                <a:hlinkClick r:id="rId6"/>
              </a:rPr>
              <a:t>nj</a:t>
            </a:r>
            <a:r>
              <a:rPr lang="ru-RU" sz="2000" u="sng" dirty="0" smtClean="0">
                <a:hlinkClick r:id="rId6"/>
              </a:rPr>
              <a:t>.</a:t>
            </a:r>
            <a:r>
              <a:rPr lang="en-US" sz="2000" u="sng" dirty="0" smtClean="0">
                <a:hlinkClick r:id="rId6"/>
              </a:rPr>
              <a:t>us</a:t>
            </a:r>
            <a:r>
              <a:rPr lang="ru-RU" sz="2000" u="sng" dirty="0" smtClean="0">
                <a:hlinkClick r:id="rId6"/>
              </a:rPr>
              <a:t>/</a:t>
            </a:r>
            <a:r>
              <a:rPr lang="en-US" sz="2000" u="sng" dirty="0" smtClean="0">
                <a:hlinkClick r:id="rId6"/>
              </a:rPr>
              <a:t>NELLIE</a:t>
            </a:r>
            <a:r>
              <a:rPr lang="ru-RU" sz="2000" u="sng" dirty="0" smtClean="0">
                <a:hlinkClick r:id="rId6"/>
              </a:rPr>
              <a:t>/</a:t>
            </a:r>
            <a:r>
              <a:rPr lang="en-US" sz="2000" u="sng" dirty="0" smtClean="0">
                <a:hlinkClick r:id="rId6"/>
              </a:rPr>
              <a:t>teacher</a:t>
            </a:r>
            <a:r>
              <a:rPr lang="ru-RU" sz="2000" u="sng" dirty="0" smtClean="0">
                <a:hlinkClick r:id="rId6"/>
              </a:rPr>
              <a:t>_</a:t>
            </a:r>
            <a:r>
              <a:rPr lang="en-US" sz="2000" u="sng" dirty="0" smtClean="0">
                <a:hlinkClick r:id="rId6"/>
              </a:rPr>
              <a:t>pages</a:t>
            </a:r>
            <a:r>
              <a:rPr lang="ru-RU" sz="2000" u="sng" dirty="0" smtClean="0">
                <a:hlinkClick r:id="rId6"/>
              </a:rPr>
              <a:t>/</a:t>
            </a:r>
            <a:r>
              <a:rPr lang="en-US" sz="2000" u="sng" dirty="0" err="1" smtClean="0">
                <a:hlinkClick r:id="rId6"/>
              </a:rPr>
              <a:t>jthorn</a:t>
            </a:r>
            <a:r>
              <a:rPr lang="ru-RU" sz="2000" u="sng" dirty="0" smtClean="0">
                <a:hlinkClick r:id="rId6"/>
              </a:rPr>
              <a:t>/</a:t>
            </a:r>
            <a:r>
              <a:rPr lang="en-US" sz="2000" u="sng" dirty="0" smtClean="0">
                <a:hlinkClick r:id="rId6"/>
              </a:rPr>
              <a:t>images</a:t>
            </a:r>
            <a:r>
              <a:rPr lang="ru-RU" sz="2000" u="sng" dirty="0" smtClean="0">
                <a:hlinkClick r:id="rId6"/>
              </a:rPr>
              <a:t>/</a:t>
            </a:r>
            <a:r>
              <a:rPr lang="en-US" sz="2000" u="sng" dirty="0" smtClean="0">
                <a:hlinkClick r:id="rId6"/>
              </a:rPr>
              <a:t>Teacher</a:t>
            </a:r>
            <a:r>
              <a:rPr lang="ru-RU" sz="2000" u="sng" dirty="0" smtClean="0">
                <a:hlinkClick r:id="rId6"/>
              </a:rPr>
              <a:t>.</a:t>
            </a:r>
            <a:r>
              <a:rPr lang="en-US" sz="2000" u="sng" dirty="0" smtClean="0">
                <a:hlinkClick r:id="rId6"/>
              </a:rPr>
              <a:t>gif</a:t>
            </a:r>
            <a:r>
              <a:rPr lang="ru-RU" sz="2000" u="sng" dirty="0" smtClean="0">
                <a:hlinkClick r:id="rId7"/>
              </a:rPr>
              <a:t> </a:t>
            </a:r>
            <a:r>
              <a:rPr lang="en-US" sz="2000" u="sng" dirty="0" smtClean="0">
                <a:hlinkClick r:id="rId7"/>
              </a:rPr>
              <a:t>http</a:t>
            </a:r>
            <a:r>
              <a:rPr lang="ru-RU" sz="2000" u="sng" dirty="0" smtClean="0">
                <a:hlinkClick r:id="rId7"/>
              </a:rPr>
              <a:t>://</a:t>
            </a:r>
            <a:r>
              <a:rPr lang="en-US" sz="2000" u="sng" dirty="0" err="1" smtClean="0">
                <a:hlinkClick r:id="rId7"/>
              </a:rPr>
              <a:t>letopisi</a:t>
            </a:r>
            <a:r>
              <a:rPr lang="ru-RU" sz="2000" u="sng" dirty="0" smtClean="0">
                <a:hlinkClick r:id="rId7"/>
              </a:rPr>
              <a:t>.</a:t>
            </a:r>
            <a:r>
              <a:rPr lang="en-US" sz="2000" u="sng" dirty="0" err="1" smtClean="0">
                <a:hlinkClick r:id="rId7"/>
              </a:rPr>
              <a:t>likt</a:t>
            </a:r>
            <a:r>
              <a:rPr lang="ru-RU" sz="2000" u="sng" dirty="0" smtClean="0">
                <a:hlinkClick r:id="rId7"/>
              </a:rPr>
              <a:t>590.</a:t>
            </a:r>
            <a:r>
              <a:rPr lang="en-US" sz="2000" u="sng" dirty="0" err="1" smtClean="0">
                <a:hlinkClick r:id="rId7"/>
              </a:rPr>
              <a:t>ru</a:t>
            </a:r>
            <a:r>
              <a:rPr lang="ru-RU" sz="2000" u="sng" dirty="0" smtClean="0">
                <a:hlinkClick r:id="rId7"/>
              </a:rPr>
              <a:t>/</a:t>
            </a:r>
            <a:r>
              <a:rPr lang="en-US" sz="2000" u="sng" dirty="0" smtClean="0">
                <a:hlinkClick r:id="rId7"/>
              </a:rPr>
              <a:t>lib</a:t>
            </a:r>
            <a:r>
              <a:rPr lang="ru-RU" sz="2000" u="sng" dirty="0" smtClean="0">
                <a:hlinkClick r:id="rId7"/>
              </a:rPr>
              <a:t>/</a:t>
            </a:r>
            <a:r>
              <a:rPr lang="en-US" sz="2000" u="sng" dirty="0" smtClean="0">
                <a:hlinkClick r:id="rId7"/>
              </a:rPr>
              <a:t>exe</a:t>
            </a:r>
            <a:r>
              <a:rPr lang="ru-RU" sz="2000" u="sng" dirty="0" smtClean="0">
                <a:hlinkClick r:id="rId7"/>
              </a:rPr>
              <a:t>/</a:t>
            </a:r>
            <a:r>
              <a:rPr lang="en-US" sz="2000" u="sng" dirty="0" smtClean="0">
                <a:hlinkClick r:id="rId7"/>
              </a:rPr>
              <a:t>fetch</a:t>
            </a:r>
            <a:r>
              <a:rPr lang="ru-RU" sz="2000" u="sng" dirty="0" smtClean="0">
                <a:hlinkClick r:id="rId7"/>
              </a:rPr>
              <a:t>.</a:t>
            </a:r>
            <a:r>
              <a:rPr lang="en-US" sz="2000" u="sng" dirty="0" err="1" smtClean="0">
                <a:hlinkClick r:id="rId7"/>
              </a:rPr>
              <a:t>php</a:t>
            </a:r>
            <a:r>
              <a:rPr lang="ru-RU" sz="2000" u="sng" dirty="0" smtClean="0">
                <a:hlinkClick r:id="rId7"/>
              </a:rPr>
              <a:t>/2009-2010:95777332.</a:t>
            </a:r>
            <a:r>
              <a:rPr lang="en-US" sz="2000" u="sng" dirty="0" smtClean="0">
                <a:hlinkClick r:id="rId7"/>
              </a:rPr>
              <a:t>gif</a:t>
            </a:r>
            <a:r>
              <a:rPr lang="ru-RU" sz="2000" u="sng" dirty="0" smtClean="0">
                <a:hlinkClick r:id="rId7"/>
              </a:rPr>
              <a:t>?</a:t>
            </a:r>
            <a:r>
              <a:rPr lang="en-US" sz="2000" u="sng" dirty="0" smtClean="0">
                <a:hlinkClick r:id="rId7"/>
              </a:rPr>
              <a:t>w</a:t>
            </a:r>
            <a:r>
              <a:rPr lang="ru-RU" sz="2000" u="sng" dirty="0" smtClean="0">
                <a:hlinkClick r:id="rId7"/>
              </a:rPr>
              <a:t>=400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педагогического проектирования: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149704"/>
          </a:xfrm>
        </p:spPr>
        <p:txBody>
          <a:bodyPr/>
          <a:lstStyle/>
          <a:p>
            <a:r>
              <a:rPr lang="ru-RU" dirty="0" smtClean="0"/>
              <a:t>применить компетентность учителей начальных классов для проектирования урока и анализа своей деятельности в соответствии с ФГОС НОО.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170766" cy="17859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069010" cy="418149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Третий.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математика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Квадратный дециметр. Объяснение нового.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УМК « Школа России»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Необходимое оборудование и материалы для занятия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Компьютер,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мультимедиапроектор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презентационный  экран, ручка, карандаш, тетрадь, линейка, квадраты.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 реализации занятия.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 минут.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Авторский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медиапродукт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Наглядная презентация учебного материала, слайдов. 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Windows XP SP2 Pro ,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редактор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POWER POINT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Картинка 96 из 1348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992168"/>
            <a:ext cx="2214578" cy="169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3874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Познакомить учащихся с новой для них единицей измерения   площади- квадратным дециметром.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Закрепить умение нахождения площади прямоугольника и квадрата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Совершенствовать навыки устного счёта, знание таблицы умножения, умение решать простые и составные задачи.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Развивать внимание, сообразительность, смекалку.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Воспитывать дисциплинированность,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самостоятельность.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85728"/>
          <a:ext cx="8715437" cy="6143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12"/>
                <a:gridCol w="2192407"/>
                <a:gridCol w="2648442"/>
                <a:gridCol w="2160076"/>
              </a:tblGrid>
              <a:tr h="10401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53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Организацион-ный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момент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этапа: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эмоционального настроя на совместную коллективную деятельность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словесный,</a:t>
                      </a:r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игровой момент, с целью активизация мыслительной деятельности учащихся;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цели урока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достижения результата;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мотивации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создание успеха</a:t>
                      </a: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–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 своего настроения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(солнце, солнце и туча, туча)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Устный счет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«ГИМНАСТИКА ДЛЯ УМА»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85728"/>
          <a:ext cx="8715437" cy="6143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927"/>
                <a:gridCol w="2253992"/>
                <a:gridCol w="2648442"/>
                <a:gridCol w="2160076"/>
              </a:tblGrid>
              <a:tr h="104013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щихся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Актуализа-ция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знаний.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этапа: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умений группировать фигуры, обосновывать свое мнение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проблемно-поисковый, 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наглядный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работа, с 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азвития логического мышления учащихся, умения сравнивать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анализировать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– побуждение к поиску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–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индивидуальная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Находили лишние фигуры.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Измеряли длину и ширину фигуры.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Находили площадь прямоугольника и квадрата .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Картинка 817 из 1945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643314"/>
            <a:ext cx="2524176" cy="2595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429684" cy="6397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198"/>
                <a:gridCol w="1643074"/>
                <a:gridCol w="2786082"/>
                <a:gridCol w="2500330"/>
              </a:tblGrid>
              <a:tr h="907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этап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Постановка и решение проблемной ситуации.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этапа: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повторить материал и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подготовить учащихся к усвоению нового материала.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проблемно-поисковый, 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наглядный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работа с 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целью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азвития познавательной активности;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умения осуществлять умозаключения на основе раннее приобретённых знаний.</a:t>
                      </a:r>
                      <a:endParaRPr kumimoji="0" lang="ru-RU" sz="18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мотивации –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побуждение к поиску альтернативных решений</a:t>
                      </a:r>
                      <a:endParaRPr kumimoji="0" lang="ru-RU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Измеряли квадрат,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заменяли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большей единицей измерения,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находили площадь квадрата разными способами,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выделяли  короткий путь решения,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сравнивали результаты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85728"/>
            <a:ext cx="792961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000000"/>
              </a:solidFill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Физминутк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избежать перегрузки и переутомления учащихся,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сохранить мотивацию учения.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Картинка 27 из 139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00042"/>
            <a:ext cx="2952750" cy="2952751"/>
          </a:xfrm>
          <a:prstGeom prst="round2Diag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429684" cy="6397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388"/>
                <a:gridCol w="1785950"/>
                <a:gridCol w="2500330"/>
                <a:gridCol w="2286016"/>
              </a:tblGrid>
              <a:tr h="907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 этапа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Первичное закрепление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этапа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повторить  алгоритм нахождения площади.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проблемно-поисковый, 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словесный,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Наглядный с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азвития логического мышления учащихся, умения сравнивать и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анализировать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мотивации –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 затруднения; самооценка и коррекция своей деятельности</a:t>
                      </a:r>
                      <a:endParaRPr kumimoji="0" lang="ru-RU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общеклассная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индивидуальная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Читали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задачу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Выполняли самостоятельное решение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самопроверка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</TotalTime>
  <Words>839</Words>
  <Application>Microsoft Office PowerPoint</Application>
  <PresentationFormat>Экран (4:3)</PresentationFormat>
  <Paragraphs>178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Default Theme</vt:lpstr>
      <vt:lpstr>Бюджетные очно-заочные курсы повышения квалификации по теме: «Управление образовательной деятельностью в соответствии с ФГОС НОО»  с 18.11.2020г. по 27.11.2020г. </vt:lpstr>
      <vt:lpstr>Цель педагогического проектирования:</vt:lpstr>
      <vt:lpstr> </vt:lpstr>
      <vt:lpstr>Цели урока: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Педагогическая рефлексия « В чем новизна современного урока»</vt:lpstr>
      <vt:lpstr>Список использованных информационных источников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урока </dc:title>
  <dc:creator>Нина Александровна</dc:creator>
  <cp:lastModifiedBy>User1</cp:lastModifiedBy>
  <cp:revision>43</cp:revision>
  <dcterms:created xsi:type="dcterms:W3CDTF">2009-11-26T08:28:23Z</dcterms:created>
  <dcterms:modified xsi:type="dcterms:W3CDTF">2020-11-27T08:58:01Z</dcterms:modified>
</cp:coreProperties>
</file>